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Josefin Sans" pitchFamily="2" charset="77"/>
      <p:regular r:id="rId16"/>
      <p:bold r:id="rId17"/>
      <p:italic r:id="rId18"/>
      <p:boldItalic r:id="rId19"/>
    </p:embeddedFont>
    <p:embeddedFont>
      <p:font typeface="Sifonn" pitchFamily="2" charset="77"/>
      <p:regular r:id="rId20"/>
    </p:embeddedFont>
    <p:embeddedFont>
      <p:font typeface="Trocchi"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75875" autoAdjust="0"/>
  </p:normalViewPr>
  <p:slideViewPr>
    <p:cSldViewPr>
      <p:cViewPr varScale="1">
        <p:scale>
          <a:sx n="56" d="100"/>
          <a:sy n="56" d="100"/>
        </p:scale>
        <p:origin x="4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Give them energy, wake up audience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run through quick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b="0" i="0" spc="50" dirty="0">
                <a:solidFill>
                  <a:srgbClr val="575757"/>
                </a:solidFill>
                <a:latin typeface="Josefin Sans"/>
              </a:rPr>
              <a:t>Eve is a young lady with anxiety, paranoia and OCD. </a:t>
            </a:r>
          </a:p>
          <a:p>
            <a:pPr lvl="0"/>
            <a:r>
              <a:rPr lang="en-US" sz="1200" b="0" i="0" spc="50" dirty="0">
                <a:solidFill>
                  <a:srgbClr val="575757"/>
                </a:solidFill>
                <a:latin typeface="Josefin Sans"/>
              </a:rPr>
              <a:t>Flying alone</a:t>
            </a:r>
          </a:p>
          <a:p>
            <a:pPr lvl="0"/>
            <a:r>
              <a:rPr lang="en-US" sz="1200" b="0" i="0" spc="50" dirty="0">
                <a:solidFill>
                  <a:srgbClr val="575757"/>
                </a:solidFill>
                <a:latin typeface="Josefin Sans"/>
              </a:rPr>
              <a:t>Talks to love joy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1200" b="0" i="0" spc="50" dirty="0">
                <a:solidFill>
                  <a:srgbClr val="222222"/>
                </a:solidFill>
                <a:latin typeface="Josefin Sans"/>
              </a:rPr>
              <a:t>The 21st century is very inclusive, </a:t>
            </a:r>
          </a:p>
          <a:p>
            <a:pPr lvl="0"/>
            <a:endParaRPr lang="en-US" sz="1200" b="0" i="0" spc="50" dirty="0">
              <a:solidFill>
                <a:srgbClr val="222222"/>
              </a:solidFill>
              <a:latin typeface="Josefin Sans"/>
            </a:endParaRPr>
          </a:p>
          <a:p>
            <a:pPr lvl="0"/>
            <a:r>
              <a:rPr lang="en-US" sz="1200" b="0" i="0" spc="50" dirty="0">
                <a:solidFill>
                  <a:srgbClr val="222222"/>
                </a:solidFill>
                <a:latin typeface="Josefin Sans"/>
              </a:rPr>
              <a:t>We all desire to travel safely and comfortably, </a:t>
            </a:r>
          </a:p>
          <a:p>
            <a:pPr lvl="0"/>
            <a:endParaRPr lang="en-US" sz="1200" b="0" i="0" spc="50" dirty="0">
              <a:solidFill>
                <a:srgbClr val="222222"/>
              </a:solidFill>
              <a:latin typeface="Josefin Sans"/>
            </a:endParaRPr>
          </a:p>
          <a:p>
            <a:pPr lvl="0"/>
            <a:r>
              <a:rPr lang="en-US" sz="1200" b="0" i="0" spc="50" dirty="0">
                <a:solidFill>
                  <a:srgbClr val="222222"/>
                </a:solidFill>
                <a:latin typeface="Josefin Sans"/>
              </a:rPr>
              <a:t>Our product focus on delivering a digital campion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As you can see Eve is able to talk to Lovejoy during her time of distress. And when this doesn’t work, there’s an additional swipe card feature where eve can get any extra tips like breathing technique and self-care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combined React-Native and Google </a:t>
            </a:r>
            <a:r>
              <a:rPr lang="en-US" dirty="0" err="1"/>
              <a:t>Dialogflow</a:t>
            </a:r>
            <a:r>
              <a:rPr lang="en-US" dirty="0"/>
              <a:t> to create a customizable mobile application as well as a stand-alone google assistant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arrived at the hackathon, the scope was quite broad so we came up with lots of ideas. In the end we decided to go for </a:t>
            </a:r>
            <a:r>
              <a:rPr lang="en-US" dirty="0" err="1"/>
              <a:t>LoveJoy</a:t>
            </a:r>
            <a:r>
              <a:rPr lang="en-US" dirty="0"/>
              <a:t>! During the hackathon we learned how to use </a:t>
            </a:r>
            <a:r>
              <a:rPr lang="en-US" dirty="0" err="1"/>
              <a:t>Dialogflow</a:t>
            </a:r>
            <a:r>
              <a:rPr lang="en-US" dirty="0"/>
              <a:t> and integrated it with react native. We came across with some issues with voice on the react app but in the end we came up with a solid </a:t>
            </a:r>
            <a:r>
              <a:rPr lang="en-US" dirty="0" err="1"/>
              <a:t>mvp</a:t>
            </a:r>
            <a:r>
              <a:rPr lang="en-US" dirty="0"/>
              <a:t> after a well </a:t>
            </a:r>
            <a:r>
              <a:rPr lang="en-US"/>
              <a:t>deserved nap!</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it help eve but there are so many more to help and that our goal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28.09.19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1432294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20393"/>
            <a:ext cx="13347169" cy="3596214"/>
            <a:chOff x="0" y="0"/>
            <a:chExt cx="17796225" cy="4794952"/>
          </a:xfrm>
        </p:grpSpPr>
        <p:sp>
          <p:nvSpPr>
            <p:cNvPr id="3" name="TextBox 3"/>
            <p:cNvSpPr txBox="1"/>
            <p:nvPr/>
          </p:nvSpPr>
          <p:spPr>
            <a:xfrm>
              <a:off x="0" y="0"/>
              <a:ext cx="17796225" cy="693395"/>
            </a:xfrm>
            <a:prstGeom prst="rect">
              <a:avLst/>
            </a:prstGeom>
          </p:spPr>
          <p:txBody>
            <a:bodyPr lIns="0" tIns="0" rIns="0" bIns="0" rtlCol="0" anchor="t">
              <a:spAutoFit/>
            </a:bodyPr>
            <a:lstStyle/>
            <a:p>
              <a:pPr>
                <a:lnSpc>
                  <a:spcPts val="4065"/>
                </a:lnSpc>
              </a:pPr>
              <a:r>
                <a:rPr lang="en-US" sz="3474" b="1" i="0" spc="350">
                  <a:solidFill>
                    <a:srgbClr val="575757"/>
                  </a:solidFill>
                  <a:latin typeface="Josefin Sans"/>
                </a:rPr>
                <a:t>OCA</a:t>
              </a:r>
            </a:p>
          </p:txBody>
        </p:sp>
        <p:sp>
          <p:nvSpPr>
            <p:cNvPr id="4" name="TextBox 4"/>
            <p:cNvSpPr txBox="1"/>
            <p:nvPr/>
          </p:nvSpPr>
          <p:spPr>
            <a:xfrm>
              <a:off x="0" y="1455991"/>
              <a:ext cx="17796225" cy="2115254"/>
            </a:xfrm>
            <a:prstGeom prst="rect">
              <a:avLst/>
            </a:prstGeom>
          </p:spPr>
          <p:txBody>
            <a:bodyPr lIns="0" tIns="0" rIns="0" bIns="0" rtlCol="0" anchor="t">
              <a:spAutoFit/>
            </a:bodyPr>
            <a:lstStyle/>
            <a:p>
              <a:pPr>
                <a:lnSpc>
                  <a:spcPts val="11406"/>
                </a:lnSpc>
              </a:pPr>
              <a:r>
                <a:rPr lang="en-US" sz="11639" b="0" i="0" spc="139">
                  <a:solidFill>
                    <a:srgbClr val="CD9191"/>
                  </a:solidFill>
                  <a:latin typeface="Sifonn"/>
                </a:rPr>
                <a:t>LOVE JOY</a:t>
              </a:r>
            </a:p>
          </p:txBody>
        </p:sp>
        <p:sp>
          <p:nvSpPr>
            <p:cNvPr id="5" name="TextBox 5"/>
            <p:cNvSpPr txBox="1"/>
            <p:nvPr/>
          </p:nvSpPr>
          <p:spPr>
            <a:xfrm>
              <a:off x="0" y="4057615"/>
              <a:ext cx="17796225" cy="737337"/>
            </a:xfrm>
            <a:prstGeom prst="rect">
              <a:avLst/>
            </a:prstGeom>
          </p:spPr>
          <p:txBody>
            <a:bodyPr lIns="0" tIns="0" rIns="0" bIns="0" rtlCol="0" anchor="t">
              <a:spAutoFit/>
            </a:bodyPr>
            <a:lstStyle/>
            <a:p>
              <a:pPr>
                <a:lnSpc>
                  <a:spcPts val="4445"/>
                </a:lnSpc>
              </a:pPr>
              <a:r>
                <a:rPr lang="en-US" sz="3473" b="0" i="0" spc="152">
                  <a:solidFill>
                    <a:srgbClr val="575757"/>
                  </a:solidFill>
                  <a:latin typeface="Josefin Sans"/>
                </a:rPr>
                <a:t>Your company in the clouds</a:t>
              </a:r>
            </a:p>
          </p:txBody>
        </p:sp>
      </p:grpSp>
      <p:pic>
        <p:nvPicPr>
          <p:cNvPr id="6" name="Picture 6"/>
          <p:cNvPicPr>
            <a:picLocks noChangeAspect="1"/>
          </p:cNvPicPr>
          <p:nvPr/>
        </p:nvPicPr>
        <p:blipFill>
          <a:blip r:embed="rId3"/>
          <a:srcRect/>
          <a:stretch>
            <a:fillRect/>
          </a:stretch>
        </p:blipFill>
        <p:spPr>
          <a:xfrm rot="-545029">
            <a:off x="15618937" y="-1041668"/>
            <a:ext cx="7327338" cy="7602974"/>
          </a:xfrm>
          <a:prstGeom prst="rect">
            <a:avLst/>
          </a:prstGeom>
        </p:spPr>
      </p:pic>
      <p:pic>
        <p:nvPicPr>
          <p:cNvPr id="7" name="Picture 7"/>
          <p:cNvPicPr>
            <a:picLocks noChangeAspect="1"/>
          </p:cNvPicPr>
          <p:nvPr/>
        </p:nvPicPr>
        <p:blipFill>
          <a:blip r:embed="rId4"/>
          <a:srcRect/>
          <a:stretch>
            <a:fillRect/>
          </a:stretch>
        </p:blipFill>
        <p:spPr>
          <a:xfrm rot="4463148">
            <a:off x="-2984877" y="-3334415"/>
            <a:ext cx="5031778" cy="6668829"/>
          </a:xfrm>
          <a:prstGeom prst="rect">
            <a:avLst/>
          </a:prstGeom>
        </p:spPr>
      </p:pic>
      <p:pic>
        <p:nvPicPr>
          <p:cNvPr id="8" name="Picture 8"/>
          <p:cNvPicPr>
            <a:picLocks noChangeAspect="1"/>
          </p:cNvPicPr>
          <p:nvPr/>
        </p:nvPicPr>
        <p:blipFill>
          <a:blip r:embed="rId5"/>
          <a:srcRect/>
          <a:stretch>
            <a:fillRect/>
          </a:stretch>
        </p:blipFill>
        <p:spPr>
          <a:xfrm rot="2312085">
            <a:off x="13337322" y="5799337"/>
            <a:ext cx="5283561" cy="9091841"/>
          </a:xfrm>
          <a:prstGeom prst="rect">
            <a:avLst/>
          </a:prstGeom>
        </p:spPr>
      </p:pic>
      <p:pic>
        <p:nvPicPr>
          <p:cNvPr id="9" name="Picture 9"/>
          <p:cNvPicPr>
            <a:picLocks noChangeAspect="1"/>
          </p:cNvPicPr>
          <p:nvPr/>
        </p:nvPicPr>
        <p:blipFill>
          <a:blip r:embed="rId6"/>
          <a:srcRect/>
          <a:stretch>
            <a:fillRect/>
          </a:stretch>
        </p:blipFill>
        <p:spPr>
          <a:xfrm rot="2253950">
            <a:off x="13929622" y="-1761721"/>
            <a:ext cx="2270175" cy="3719712"/>
          </a:xfrm>
          <a:prstGeom prst="rect">
            <a:avLst/>
          </a:prstGeom>
        </p:spPr>
      </p:pic>
      <p:pic>
        <p:nvPicPr>
          <p:cNvPr id="10" name="Picture 10"/>
          <p:cNvPicPr>
            <a:picLocks noChangeAspect="1"/>
          </p:cNvPicPr>
          <p:nvPr/>
        </p:nvPicPr>
        <p:blipFill>
          <a:blip r:embed="rId7"/>
          <a:srcRect/>
          <a:stretch>
            <a:fillRect/>
          </a:stretch>
        </p:blipFill>
        <p:spPr>
          <a:xfrm>
            <a:off x="15674302" y="98136"/>
            <a:ext cx="8721341" cy="113264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grpSp>
        <p:nvGrpSpPr>
          <p:cNvPr id="2" name="Group 2"/>
          <p:cNvGrpSpPr/>
          <p:nvPr/>
        </p:nvGrpSpPr>
        <p:grpSpPr>
          <a:xfrm>
            <a:off x="2184362" y="2408489"/>
            <a:ext cx="8243476" cy="4611682"/>
            <a:chOff x="0" y="0"/>
            <a:chExt cx="10991301" cy="6148909"/>
          </a:xfrm>
        </p:grpSpPr>
        <p:sp>
          <p:nvSpPr>
            <p:cNvPr id="3" name="TextBox 3"/>
            <p:cNvSpPr txBox="1"/>
            <p:nvPr/>
          </p:nvSpPr>
          <p:spPr>
            <a:xfrm>
              <a:off x="0" y="47625"/>
              <a:ext cx="10991301" cy="1221263"/>
            </a:xfrm>
            <a:prstGeom prst="rect">
              <a:avLst/>
            </a:prstGeom>
          </p:spPr>
          <p:txBody>
            <a:bodyPr lIns="0" tIns="0" rIns="0" bIns="0" rtlCol="0" anchor="t">
              <a:spAutoFit/>
            </a:bodyPr>
            <a:lstStyle/>
            <a:p>
              <a:pPr>
                <a:lnSpc>
                  <a:spcPts val="6989"/>
                </a:lnSpc>
              </a:pPr>
              <a:r>
                <a:rPr lang="en-US" sz="6297" b="0" i="0" spc="138">
                  <a:solidFill>
                    <a:srgbClr val="CD9191"/>
                  </a:solidFill>
                  <a:latin typeface="Sifonn"/>
                </a:rPr>
                <a:t>Overview</a:t>
              </a:r>
            </a:p>
          </p:txBody>
        </p:sp>
        <p:sp>
          <p:nvSpPr>
            <p:cNvPr id="4" name="TextBox 4"/>
            <p:cNvSpPr txBox="1"/>
            <p:nvPr/>
          </p:nvSpPr>
          <p:spPr>
            <a:xfrm>
              <a:off x="0" y="1569804"/>
              <a:ext cx="10991301" cy="4579105"/>
            </a:xfrm>
            <a:prstGeom prst="rect">
              <a:avLst/>
            </a:prstGeom>
          </p:spPr>
          <p:txBody>
            <a:bodyPr lIns="0" tIns="0" rIns="0" bIns="0" rtlCol="0" anchor="t">
              <a:spAutoFit/>
            </a:bodyPr>
            <a:lstStyle/>
            <a:p>
              <a:pPr>
                <a:lnSpc>
                  <a:spcPts val="4640"/>
                </a:lnSpc>
              </a:pPr>
              <a:r>
                <a:rPr lang="en-US" sz="3200" b="0" i="0" spc="67">
                  <a:solidFill>
                    <a:srgbClr val="222222"/>
                  </a:solidFill>
                  <a:latin typeface="Josefin Sans"/>
                </a:rPr>
                <a:t>Eva's story</a:t>
              </a:r>
            </a:p>
            <a:p>
              <a:pPr>
                <a:lnSpc>
                  <a:spcPts val="4640"/>
                </a:lnSpc>
              </a:pPr>
              <a:r>
                <a:rPr lang="en-US" sz="3200" b="0" i="0">
                  <a:solidFill>
                    <a:srgbClr val="222222"/>
                  </a:solidFill>
                  <a:latin typeface="Josefin Sans"/>
                </a:rPr>
                <a:t>Problem</a:t>
              </a:r>
            </a:p>
            <a:p>
              <a:pPr>
                <a:lnSpc>
                  <a:spcPts val="4640"/>
                </a:lnSpc>
              </a:pPr>
              <a:r>
                <a:rPr lang="en-US" sz="3200" b="0" i="0">
                  <a:solidFill>
                    <a:srgbClr val="222222"/>
                  </a:solidFill>
                  <a:latin typeface="Josefin Sans"/>
                </a:rPr>
                <a:t>Proposal</a:t>
              </a:r>
            </a:p>
            <a:p>
              <a:pPr>
                <a:lnSpc>
                  <a:spcPts val="4640"/>
                </a:lnSpc>
              </a:pPr>
              <a:r>
                <a:rPr lang="en-US" sz="3200" b="0" i="0">
                  <a:solidFill>
                    <a:srgbClr val="222222"/>
                  </a:solidFill>
                  <a:latin typeface="Josefin Sans"/>
                </a:rPr>
                <a:t>Promise</a:t>
              </a:r>
            </a:p>
            <a:p>
              <a:pPr>
                <a:lnSpc>
                  <a:spcPts val="4640"/>
                </a:lnSpc>
              </a:pPr>
              <a:r>
                <a:rPr lang="en-US" sz="3200" b="0" i="0">
                  <a:solidFill>
                    <a:srgbClr val="222222"/>
                  </a:solidFill>
                  <a:latin typeface="Josefin Sans"/>
                </a:rPr>
                <a:t>Proof</a:t>
              </a:r>
            </a:p>
            <a:p>
              <a:pPr>
                <a:lnSpc>
                  <a:spcPts val="4640"/>
                </a:lnSpc>
              </a:pPr>
              <a:r>
                <a:rPr lang="en-US" sz="3200" b="0" i="0">
                  <a:solidFill>
                    <a:srgbClr val="222222"/>
                  </a:solidFill>
                  <a:latin typeface="Josefin Sans"/>
                </a:rPr>
                <a:t>Our Journey</a:t>
              </a:r>
            </a:p>
          </p:txBody>
        </p:sp>
      </p:grpSp>
      <p:pic>
        <p:nvPicPr>
          <p:cNvPr id="5" name="Picture 5"/>
          <p:cNvPicPr>
            <a:picLocks noChangeAspect="1"/>
          </p:cNvPicPr>
          <p:nvPr/>
        </p:nvPicPr>
        <p:blipFill>
          <a:blip r:embed="rId3"/>
          <a:srcRect/>
          <a:stretch>
            <a:fillRect/>
          </a:stretch>
        </p:blipFill>
        <p:spPr>
          <a:xfrm rot="-8752312">
            <a:off x="13231451" y="4736954"/>
            <a:ext cx="6548284" cy="6381601"/>
          </a:xfrm>
          <a:prstGeom prst="rect">
            <a:avLst/>
          </a:prstGeom>
        </p:spPr>
      </p:pic>
      <p:pic>
        <p:nvPicPr>
          <p:cNvPr id="6" name="Picture 6"/>
          <p:cNvPicPr>
            <a:picLocks noChangeAspect="1"/>
          </p:cNvPicPr>
          <p:nvPr/>
        </p:nvPicPr>
        <p:blipFill>
          <a:blip r:embed="rId4"/>
          <a:srcRect/>
          <a:stretch>
            <a:fillRect/>
          </a:stretch>
        </p:blipFill>
        <p:spPr>
          <a:xfrm rot="-5400000">
            <a:off x="14389214" y="-2118043"/>
            <a:ext cx="5364822" cy="50331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sp>
        <p:nvSpPr>
          <p:cNvPr id="2" name="TextBox 2"/>
          <p:cNvSpPr txBox="1"/>
          <p:nvPr/>
        </p:nvSpPr>
        <p:spPr>
          <a:xfrm>
            <a:off x="692652" y="1665488"/>
            <a:ext cx="9195976" cy="904041"/>
          </a:xfrm>
          <a:prstGeom prst="rect">
            <a:avLst/>
          </a:prstGeom>
        </p:spPr>
        <p:txBody>
          <a:bodyPr lIns="0" tIns="0" rIns="0" bIns="0" rtlCol="0" anchor="t">
            <a:spAutoFit/>
          </a:bodyPr>
          <a:lstStyle/>
          <a:p>
            <a:pPr>
              <a:lnSpc>
                <a:spcPts val="6989"/>
              </a:lnSpc>
            </a:pPr>
            <a:r>
              <a:rPr lang="en-US" sz="6297" b="0" i="0" spc="138">
                <a:solidFill>
                  <a:srgbClr val="CD9191"/>
                </a:solidFill>
                <a:latin typeface="Sifonn"/>
              </a:rPr>
              <a:t>Eve's Story</a:t>
            </a:r>
          </a:p>
        </p:txBody>
      </p:sp>
      <p:sp>
        <p:nvSpPr>
          <p:cNvPr id="3" name="TextBox 3"/>
          <p:cNvSpPr txBox="1"/>
          <p:nvPr/>
        </p:nvSpPr>
        <p:spPr>
          <a:xfrm>
            <a:off x="692652" y="2800327"/>
            <a:ext cx="9195976" cy="4398456"/>
          </a:xfrm>
          <a:prstGeom prst="rect">
            <a:avLst/>
          </a:prstGeom>
        </p:spPr>
        <p:txBody>
          <a:bodyPr lIns="0" tIns="0" rIns="0" bIns="0" rtlCol="0" anchor="t">
            <a:spAutoFit/>
          </a:bodyPr>
          <a:lstStyle/>
          <a:p>
            <a:pPr>
              <a:lnSpc>
                <a:spcPts val="3479"/>
              </a:lnSpc>
            </a:pPr>
            <a:r>
              <a:rPr lang="en-US" sz="2399" b="0" i="0" spc="50" dirty="0">
                <a:solidFill>
                  <a:srgbClr val="575757"/>
                </a:solidFill>
                <a:latin typeface="Josefin Sans"/>
              </a:rPr>
              <a:t>Eve is a young lady with anxiety, paranoia and OCD. Over time she has  learnt her triggers and developed her own coping techniques, but today she will be pushed to her limits as she has to fly to Jamaica to see her nan. </a:t>
            </a:r>
          </a:p>
          <a:p>
            <a:pPr>
              <a:lnSpc>
                <a:spcPts val="3479"/>
              </a:lnSpc>
            </a:pPr>
            <a:endParaRPr lang="en-US" sz="2399" b="0" i="0" spc="50" dirty="0">
              <a:solidFill>
                <a:srgbClr val="575757"/>
              </a:solidFill>
              <a:latin typeface="Josefin Sans"/>
            </a:endParaRPr>
          </a:p>
          <a:p>
            <a:pPr>
              <a:lnSpc>
                <a:spcPts val="3479"/>
              </a:lnSpc>
            </a:pPr>
            <a:r>
              <a:rPr lang="en-US" sz="2399" b="0" i="0" spc="50" dirty="0">
                <a:solidFill>
                  <a:srgbClr val="575757"/>
                </a:solidFill>
                <a:latin typeface="Josefin Sans"/>
              </a:rPr>
              <a:t>Usually she fly's with her family but today she is alone. Her journey starts off alright but as crowds swam, sires ring off, tensions build and her heart races. </a:t>
            </a:r>
          </a:p>
          <a:p>
            <a:pPr>
              <a:lnSpc>
                <a:spcPts val="3479"/>
              </a:lnSpc>
            </a:pPr>
            <a:endParaRPr lang="en-US" sz="2399" b="0" i="0" spc="50" dirty="0">
              <a:solidFill>
                <a:srgbClr val="575757"/>
              </a:solidFill>
              <a:latin typeface="Josefin Sans"/>
            </a:endParaRPr>
          </a:p>
          <a:p>
            <a:pPr>
              <a:lnSpc>
                <a:spcPts val="3479"/>
              </a:lnSpc>
            </a:pPr>
            <a:r>
              <a:rPr lang="en-US" sz="2399" b="0" i="0" spc="50" dirty="0" err="1">
                <a:solidFill>
                  <a:srgbClr val="575757"/>
                </a:solidFill>
                <a:latin typeface="Josefin Sans"/>
              </a:rPr>
              <a:t>Thats</a:t>
            </a:r>
            <a:r>
              <a:rPr lang="en-US" sz="2399" b="0" i="0" spc="50" dirty="0">
                <a:solidFill>
                  <a:srgbClr val="575757"/>
                </a:solidFill>
                <a:latin typeface="Josefin Sans"/>
              </a:rPr>
              <a:t> when she talks to Love Joy, her digital companion in the clouds.</a:t>
            </a:r>
          </a:p>
        </p:txBody>
      </p:sp>
      <p:pic>
        <p:nvPicPr>
          <p:cNvPr id="4" name="Picture 4"/>
          <p:cNvPicPr>
            <a:picLocks noChangeAspect="1"/>
          </p:cNvPicPr>
          <p:nvPr/>
        </p:nvPicPr>
        <p:blipFill>
          <a:blip r:embed="rId3"/>
          <a:srcRect/>
          <a:stretch>
            <a:fillRect/>
          </a:stretch>
        </p:blipFill>
        <p:spPr>
          <a:xfrm rot="-3357243">
            <a:off x="-459678" y="-1237290"/>
            <a:ext cx="2976756" cy="2474580"/>
          </a:xfrm>
          <a:prstGeom prst="rect">
            <a:avLst/>
          </a:prstGeom>
        </p:spPr>
      </p:pic>
      <p:pic>
        <p:nvPicPr>
          <p:cNvPr id="5" name="Picture 5"/>
          <p:cNvPicPr>
            <a:picLocks noChangeAspect="1"/>
          </p:cNvPicPr>
          <p:nvPr/>
        </p:nvPicPr>
        <p:blipFill>
          <a:blip r:embed="rId4"/>
          <a:srcRect/>
          <a:stretch>
            <a:fillRect/>
          </a:stretch>
        </p:blipFill>
        <p:spPr>
          <a:xfrm>
            <a:off x="9144000" y="7198783"/>
            <a:ext cx="4800909" cy="4955777"/>
          </a:xfrm>
          <a:prstGeom prst="rect">
            <a:avLst/>
          </a:prstGeom>
        </p:spPr>
      </p:pic>
      <p:grpSp>
        <p:nvGrpSpPr>
          <p:cNvPr id="6" name="Group 6"/>
          <p:cNvGrpSpPr/>
          <p:nvPr/>
        </p:nvGrpSpPr>
        <p:grpSpPr>
          <a:xfrm>
            <a:off x="12024159" y="0"/>
            <a:ext cx="6263841" cy="10287000"/>
            <a:chOff x="0" y="0"/>
            <a:chExt cx="8351789" cy="13716000"/>
          </a:xfrm>
        </p:grpSpPr>
        <p:pic>
          <p:nvPicPr>
            <p:cNvPr id="7" name="Picture 7"/>
            <p:cNvPicPr>
              <a:picLocks noChangeAspect="1"/>
            </p:cNvPicPr>
            <p:nvPr/>
          </p:nvPicPr>
          <p:blipFill>
            <a:blip r:embed="rId5"/>
            <a:srcRect l="25529" r="25529"/>
            <a:stretch>
              <a:fillRect/>
            </a:stretch>
          </p:blipFill>
          <p:spPr>
            <a:xfrm>
              <a:off x="0" y="0"/>
              <a:ext cx="8351789" cy="1371600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sp>
        <p:nvSpPr>
          <p:cNvPr id="2" name="TextBox 2"/>
          <p:cNvSpPr txBox="1"/>
          <p:nvPr/>
        </p:nvSpPr>
        <p:spPr>
          <a:xfrm>
            <a:off x="6514886" y="2560205"/>
            <a:ext cx="9644200" cy="758813"/>
          </a:xfrm>
          <a:prstGeom prst="rect">
            <a:avLst/>
          </a:prstGeom>
        </p:spPr>
        <p:txBody>
          <a:bodyPr lIns="0" tIns="0" rIns="0" bIns="0" rtlCol="0" anchor="t">
            <a:spAutoFit/>
          </a:bodyPr>
          <a:lstStyle/>
          <a:p>
            <a:pPr>
              <a:lnSpc>
                <a:spcPts val="5853"/>
              </a:lnSpc>
            </a:pPr>
            <a:r>
              <a:rPr lang="en-US" sz="5273" b="0" i="0" spc="116">
                <a:solidFill>
                  <a:srgbClr val="CD9191"/>
                </a:solidFill>
                <a:latin typeface="Sifonn"/>
              </a:rPr>
              <a:t>Our Problem</a:t>
            </a:r>
          </a:p>
        </p:txBody>
      </p:sp>
      <p:sp>
        <p:nvSpPr>
          <p:cNvPr id="3" name="TextBox 3"/>
          <p:cNvSpPr txBox="1"/>
          <p:nvPr/>
        </p:nvSpPr>
        <p:spPr>
          <a:xfrm>
            <a:off x="6514886" y="3457565"/>
            <a:ext cx="9644200" cy="3554756"/>
          </a:xfrm>
          <a:prstGeom prst="rect">
            <a:avLst/>
          </a:prstGeom>
        </p:spPr>
        <p:txBody>
          <a:bodyPr lIns="0" tIns="0" rIns="0" bIns="0" rtlCol="0" anchor="t">
            <a:spAutoFit/>
          </a:bodyPr>
          <a:lstStyle/>
          <a:p>
            <a:pPr>
              <a:lnSpc>
                <a:spcPts val="3479"/>
              </a:lnSpc>
            </a:pPr>
            <a:r>
              <a:rPr lang="en-US" sz="2399" b="0" i="0" spc="50" dirty="0">
                <a:solidFill>
                  <a:srgbClr val="222222"/>
                </a:solidFill>
                <a:latin typeface="Josefin Sans"/>
              </a:rPr>
              <a:t>The 21st century is very inclusive, we have the technology to aid nearly every aspect of our lives and travel should not be left out.</a:t>
            </a:r>
          </a:p>
          <a:p>
            <a:pPr>
              <a:lnSpc>
                <a:spcPts val="3479"/>
              </a:lnSpc>
            </a:pPr>
            <a:endParaRPr lang="en-US" sz="2399" b="0" i="0" spc="50" dirty="0">
              <a:solidFill>
                <a:srgbClr val="222222"/>
              </a:solidFill>
              <a:latin typeface="Josefin Sans"/>
            </a:endParaRPr>
          </a:p>
          <a:p>
            <a:pPr>
              <a:lnSpc>
                <a:spcPts val="3479"/>
              </a:lnSpc>
            </a:pPr>
            <a:r>
              <a:rPr lang="en-US" sz="2399" b="0" i="0" spc="50" dirty="0">
                <a:solidFill>
                  <a:srgbClr val="222222"/>
                </a:solidFill>
                <a:latin typeface="Josefin Sans"/>
              </a:rPr>
              <a:t>We all desire to travel safely and comfortably, we all want to be treated fairly and have equal opportunities no matter what our mental health is .</a:t>
            </a:r>
          </a:p>
          <a:p>
            <a:pPr>
              <a:lnSpc>
                <a:spcPts val="3479"/>
              </a:lnSpc>
            </a:pPr>
            <a:endParaRPr lang="en-US" sz="2399" b="0" i="0" spc="50" dirty="0">
              <a:solidFill>
                <a:srgbClr val="222222"/>
              </a:solidFill>
              <a:latin typeface="Josefin Sans"/>
            </a:endParaRPr>
          </a:p>
          <a:p>
            <a:pPr>
              <a:lnSpc>
                <a:spcPts val="3479"/>
              </a:lnSpc>
            </a:pPr>
            <a:r>
              <a:rPr lang="en-US" sz="2399" b="0" i="0" spc="50" dirty="0">
                <a:solidFill>
                  <a:srgbClr val="222222"/>
                </a:solidFill>
                <a:latin typeface="Josefin Sans"/>
              </a:rPr>
              <a:t>Our product focus on delivering a digital campion to enable and empower people like eve, opening the world of travel up with no borders.</a:t>
            </a:r>
          </a:p>
        </p:txBody>
      </p:sp>
      <p:pic>
        <p:nvPicPr>
          <p:cNvPr id="4" name="Picture 4"/>
          <p:cNvPicPr>
            <a:picLocks noChangeAspect="1"/>
          </p:cNvPicPr>
          <p:nvPr/>
        </p:nvPicPr>
        <p:blipFill>
          <a:blip r:embed="rId3"/>
          <a:srcRect/>
          <a:stretch>
            <a:fillRect/>
          </a:stretch>
        </p:blipFill>
        <p:spPr>
          <a:xfrm rot="2950055">
            <a:off x="16009032" y="7125203"/>
            <a:ext cx="3070444" cy="5283557"/>
          </a:xfrm>
          <a:prstGeom prst="rect">
            <a:avLst/>
          </a:prstGeom>
        </p:spPr>
      </p:pic>
      <p:pic>
        <p:nvPicPr>
          <p:cNvPr id="5" name="Picture 5"/>
          <p:cNvPicPr>
            <a:picLocks noChangeAspect="1"/>
          </p:cNvPicPr>
          <p:nvPr/>
        </p:nvPicPr>
        <p:blipFill>
          <a:blip r:embed="rId4"/>
          <a:srcRect/>
          <a:stretch>
            <a:fillRect/>
          </a:stretch>
        </p:blipFill>
        <p:spPr>
          <a:xfrm rot="-8968950">
            <a:off x="16752778" y="-2776629"/>
            <a:ext cx="3070444" cy="5283557"/>
          </a:xfrm>
          <a:prstGeom prst="rect">
            <a:avLst/>
          </a:prstGeom>
        </p:spPr>
      </p:pic>
      <p:pic>
        <p:nvPicPr>
          <p:cNvPr id="6" name="Picture 6"/>
          <p:cNvPicPr>
            <a:picLocks noChangeAspect="1"/>
          </p:cNvPicPr>
          <p:nvPr/>
        </p:nvPicPr>
        <p:blipFill>
          <a:blip r:embed="rId5"/>
          <a:srcRect/>
          <a:stretch>
            <a:fillRect/>
          </a:stretch>
        </p:blipFill>
        <p:spPr>
          <a:xfrm rot="-3899924">
            <a:off x="16725390" y="3713985"/>
            <a:ext cx="3125221" cy="3045669"/>
          </a:xfrm>
          <a:prstGeom prst="rect">
            <a:avLst/>
          </a:prstGeom>
        </p:spPr>
      </p:pic>
      <p:pic>
        <p:nvPicPr>
          <p:cNvPr id="7" name="Picture 7"/>
          <p:cNvPicPr>
            <a:picLocks noChangeAspect="1"/>
          </p:cNvPicPr>
          <p:nvPr/>
        </p:nvPicPr>
        <p:blipFill>
          <a:blip r:embed="rId6"/>
          <a:srcRect l="10000" r="22170"/>
          <a:stretch>
            <a:fillRect/>
          </a:stretch>
        </p:blipFill>
        <p:spPr>
          <a:xfrm>
            <a:off x="-1247666" y="480902"/>
            <a:ext cx="6686349" cy="89087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grpSp>
        <p:nvGrpSpPr>
          <p:cNvPr id="2" name="Group 2"/>
          <p:cNvGrpSpPr/>
          <p:nvPr/>
        </p:nvGrpSpPr>
        <p:grpSpPr>
          <a:xfrm>
            <a:off x="9592144" y="2055179"/>
            <a:ext cx="6738296" cy="4981593"/>
            <a:chOff x="0" y="38100"/>
            <a:chExt cx="8984394" cy="6642122"/>
          </a:xfrm>
        </p:grpSpPr>
        <p:sp>
          <p:nvSpPr>
            <p:cNvPr id="3" name="TextBox 3"/>
            <p:cNvSpPr txBox="1"/>
            <p:nvPr/>
          </p:nvSpPr>
          <p:spPr>
            <a:xfrm>
              <a:off x="0" y="38100"/>
              <a:ext cx="8984394" cy="1024450"/>
            </a:xfrm>
            <a:prstGeom prst="rect">
              <a:avLst/>
            </a:prstGeom>
          </p:spPr>
          <p:txBody>
            <a:bodyPr lIns="0" tIns="0" rIns="0" bIns="0" rtlCol="0" anchor="t">
              <a:spAutoFit/>
            </a:bodyPr>
            <a:lstStyle/>
            <a:p>
              <a:pPr>
                <a:lnSpc>
                  <a:spcPts val="5853"/>
                </a:lnSpc>
              </a:pPr>
              <a:r>
                <a:rPr lang="en-US" sz="5273" b="0" i="0" spc="116" dirty="0">
                  <a:solidFill>
                    <a:srgbClr val="CD9191"/>
                  </a:solidFill>
                  <a:latin typeface="Sifonn"/>
                </a:rPr>
                <a:t>Here’s Lovejoy!</a:t>
              </a:r>
            </a:p>
          </p:txBody>
        </p:sp>
        <p:sp>
          <p:nvSpPr>
            <p:cNvPr id="4" name="TextBox 4"/>
            <p:cNvSpPr txBox="1"/>
            <p:nvPr/>
          </p:nvSpPr>
          <p:spPr>
            <a:xfrm>
              <a:off x="0" y="2038583"/>
              <a:ext cx="8984394" cy="614768"/>
            </a:xfrm>
            <a:prstGeom prst="rect">
              <a:avLst/>
            </a:prstGeom>
          </p:spPr>
          <p:txBody>
            <a:bodyPr lIns="0" tIns="0" rIns="0" bIns="0" rtlCol="0" anchor="t">
              <a:spAutoFit/>
            </a:bodyPr>
            <a:lstStyle/>
            <a:p>
              <a:pPr>
                <a:lnSpc>
                  <a:spcPts val="3928"/>
                </a:lnSpc>
              </a:pPr>
              <a:r>
                <a:rPr lang="en-US" sz="2636" b="0" i="0" spc="363" dirty="0">
                  <a:solidFill>
                    <a:srgbClr val="575757"/>
                  </a:solidFill>
                  <a:latin typeface="Josefin Sans"/>
                </a:rPr>
                <a:t>A PORTABLE COMPANION</a:t>
              </a:r>
            </a:p>
          </p:txBody>
        </p:sp>
        <p:sp>
          <p:nvSpPr>
            <p:cNvPr id="5" name="TextBox 5"/>
            <p:cNvSpPr txBox="1"/>
            <p:nvPr/>
          </p:nvSpPr>
          <p:spPr>
            <a:xfrm>
              <a:off x="0" y="2769210"/>
              <a:ext cx="8984394" cy="1148948"/>
            </a:xfrm>
            <a:prstGeom prst="rect">
              <a:avLst/>
            </a:prstGeom>
          </p:spPr>
          <p:txBody>
            <a:bodyPr lIns="0" tIns="0" rIns="0" bIns="0" rtlCol="0" anchor="t">
              <a:spAutoFit/>
            </a:bodyPr>
            <a:lstStyle/>
            <a:p>
              <a:pPr>
                <a:lnSpc>
                  <a:spcPts val="3479"/>
                </a:lnSpc>
              </a:pPr>
              <a:r>
                <a:rPr lang="en-US" sz="2399" b="0" i="0" spc="50" dirty="0">
                  <a:solidFill>
                    <a:srgbClr val="575757"/>
                  </a:solidFill>
                  <a:latin typeface="Josefin Sans"/>
                </a:rPr>
                <a:t>Which you can talk to throughout your entire journey</a:t>
              </a:r>
            </a:p>
          </p:txBody>
        </p:sp>
        <p:sp>
          <p:nvSpPr>
            <p:cNvPr id="8" name="TextBox 8"/>
            <p:cNvSpPr txBox="1"/>
            <p:nvPr/>
          </p:nvSpPr>
          <p:spPr>
            <a:xfrm>
              <a:off x="0" y="4800647"/>
              <a:ext cx="8984394" cy="614768"/>
            </a:xfrm>
            <a:prstGeom prst="rect">
              <a:avLst/>
            </a:prstGeom>
          </p:spPr>
          <p:txBody>
            <a:bodyPr lIns="0" tIns="0" rIns="0" bIns="0" rtlCol="0" anchor="t">
              <a:spAutoFit/>
            </a:bodyPr>
            <a:lstStyle/>
            <a:p>
              <a:pPr>
                <a:lnSpc>
                  <a:spcPts val="3928"/>
                </a:lnSpc>
              </a:pPr>
              <a:r>
                <a:rPr lang="en-US" sz="2636" spc="363" dirty="0">
                  <a:solidFill>
                    <a:srgbClr val="575757"/>
                  </a:solidFill>
                  <a:latin typeface="Josefin Sans"/>
                </a:rPr>
                <a:t>ACCESSABILITY AID</a:t>
              </a:r>
              <a:endParaRPr lang="en-US" sz="2636" b="0" i="0" spc="363" dirty="0">
                <a:solidFill>
                  <a:srgbClr val="575757"/>
                </a:solidFill>
                <a:latin typeface="Josefin Sans"/>
              </a:endParaRPr>
            </a:p>
          </p:txBody>
        </p:sp>
        <p:sp>
          <p:nvSpPr>
            <p:cNvPr id="9" name="TextBox 9"/>
            <p:cNvSpPr txBox="1"/>
            <p:nvPr/>
          </p:nvSpPr>
          <p:spPr>
            <a:xfrm>
              <a:off x="0" y="5531274"/>
              <a:ext cx="8984394" cy="1148948"/>
            </a:xfrm>
            <a:prstGeom prst="rect">
              <a:avLst/>
            </a:prstGeom>
          </p:spPr>
          <p:txBody>
            <a:bodyPr lIns="0" tIns="0" rIns="0" bIns="0" rtlCol="0" anchor="t">
              <a:spAutoFit/>
            </a:bodyPr>
            <a:lstStyle/>
            <a:p>
              <a:pPr>
                <a:lnSpc>
                  <a:spcPts val="3479"/>
                </a:lnSpc>
              </a:pPr>
              <a:r>
                <a:rPr lang="en-US" sz="2399" spc="50" dirty="0">
                  <a:solidFill>
                    <a:srgbClr val="575757"/>
                  </a:solidFill>
                  <a:latin typeface="Josefin Sans"/>
                </a:rPr>
                <a:t>For people with mental health making them feel safe during travel</a:t>
              </a:r>
            </a:p>
          </p:txBody>
        </p:sp>
      </p:grpSp>
      <p:pic>
        <p:nvPicPr>
          <p:cNvPr id="12" name="My Movie.mp4">
            <a:hlinkClick r:id="" action="ppaction://media"/>
            <a:extLst>
              <a:ext uri="{FF2B5EF4-FFF2-40B4-BE49-F238E27FC236}">
                <a16:creationId xmlns:a16="http://schemas.microsoft.com/office/drawing/2014/main" id="{F94E8CA9-6AE2-014B-AFF7-6A91055D4F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167" r="34166"/>
          <a:stretch/>
        </p:blipFill>
        <p:spPr>
          <a:xfrm>
            <a:off x="990600" y="0"/>
            <a:ext cx="57912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2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sp>
        <p:nvSpPr>
          <p:cNvPr id="2" name="TextBox 2"/>
          <p:cNvSpPr txBox="1"/>
          <p:nvPr/>
        </p:nvSpPr>
        <p:spPr>
          <a:xfrm>
            <a:off x="4581262" y="820699"/>
            <a:ext cx="9125476" cy="758813"/>
          </a:xfrm>
          <a:prstGeom prst="rect">
            <a:avLst/>
          </a:prstGeom>
        </p:spPr>
        <p:txBody>
          <a:bodyPr lIns="0" tIns="0" rIns="0" bIns="0" rtlCol="0" anchor="t">
            <a:spAutoFit/>
          </a:bodyPr>
          <a:lstStyle/>
          <a:p>
            <a:pPr algn="ctr">
              <a:lnSpc>
                <a:spcPts val="5853"/>
              </a:lnSpc>
            </a:pPr>
            <a:r>
              <a:rPr lang="en-US" sz="5273" b="0" i="0" spc="116">
                <a:solidFill>
                  <a:srgbClr val="CD9191"/>
                </a:solidFill>
                <a:latin typeface="Sifonn"/>
              </a:rPr>
              <a:t>Aspects of Technology</a:t>
            </a:r>
          </a:p>
        </p:txBody>
      </p:sp>
      <p:sp>
        <p:nvSpPr>
          <p:cNvPr id="3" name="TextBox 3"/>
          <p:cNvSpPr txBox="1"/>
          <p:nvPr/>
        </p:nvSpPr>
        <p:spPr>
          <a:xfrm>
            <a:off x="4581262" y="1899085"/>
            <a:ext cx="9125476" cy="495972"/>
          </a:xfrm>
          <a:prstGeom prst="rect">
            <a:avLst/>
          </a:prstGeom>
        </p:spPr>
        <p:txBody>
          <a:bodyPr lIns="0" tIns="0" rIns="0" bIns="0" rtlCol="0" anchor="t">
            <a:spAutoFit/>
          </a:bodyPr>
          <a:lstStyle/>
          <a:p>
            <a:pPr algn="ctr">
              <a:lnSpc>
                <a:spcPts val="3944"/>
              </a:lnSpc>
            </a:pPr>
            <a:r>
              <a:rPr lang="en-US" sz="2988" b="1" i="0" spc="179">
                <a:solidFill>
                  <a:srgbClr val="575757"/>
                </a:solidFill>
                <a:latin typeface="Josefin Sans"/>
              </a:rPr>
              <a:t>OUR 3 KEY TECHNOLOGY</a:t>
            </a:r>
          </a:p>
        </p:txBody>
      </p:sp>
      <p:sp>
        <p:nvSpPr>
          <p:cNvPr id="4" name="AutoShape 4"/>
          <p:cNvSpPr/>
          <p:nvPr/>
        </p:nvSpPr>
        <p:spPr>
          <a:xfrm rot="-5400000">
            <a:off x="3245631" y="5868070"/>
            <a:ext cx="6129314" cy="11622"/>
          </a:xfrm>
          <a:prstGeom prst="rect">
            <a:avLst/>
          </a:prstGeom>
          <a:solidFill>
            <a:srgbClr val="CD9191"/>
          </a:solidFill>
        </p:spPr>
      </p:sp>
      <p:sp>
        <p:nvSpPr>
          <p:cNvPr id="5" name="AutoShape 5"/>
          <p:cNvSpPr/>
          <p:nvPr/>
        </p:nvSpPr>
        <p:spPr>
          <a:xfrm rot="-5400000">
            <a:off x="8890225" y="5868070"/>
            <a:ext cx="6129314" cy="11622"/>
          </a:xfrm>
          <a:prstGeom prst="rect">
            <a:avLst/>
          </a:prstGeom>
          <a:solidFill>
            <a:srgbClr val="CD9191"/>
          </a:solidFill>
        </p:spPr>
      </p:sp>
      <p:sp>
        <p:nvSpPr>
          <p:cNvPr id="6" name="TextBox 6"/>
          <p:cNvSpPr txBox="1"/>
          <p:nvPr/>
        </p:nvSpPr>
        <p:spPr>
          <a:xfrm>
            <a:off x="1028700" y="6451614"/>
            <a:ext cx="4917150" cy="435289"/>
          </a:xfrm>
          <a:prstGeom prst="rect">
            <a:avLst/>
          </a:prstGeom>
        </p:spPr>
        <p:txBody>
          <a:bodyPr lIns="0" tIns="0" rIns="0" bIns="0" rtlCol="0" anchor="t">
            <a:spAutoFit/>
          </a:bodyPr>
          <a:lstStyle/>
          <a:p>
            <a:pPr algn="ctr">
              <a:lnSpc>
                <a:spcPts val="3479"/>
              </a:lnSpc>
            </a:pPr>
            <a:r>
              <a:rPr lang="en-US" sz="2399" b="0" i="0" spc="50">
                <a:solidFill>
                  <a:srgbClr val="222222"/>
                </a:solidFill>
                <a:latin typeface="Josefin Sans"/>
              </a:rPr>
              <a:t>React-Native</a:t>
            </a:r>
          </a:p>
        </p:txBody>
      </p:sp>
      <p:sp>
        <p:nvSpPr>
          <p:cNvPr id="7" name="TextBox 7"/>
          <p:cNvSpPr txBox="1"/>
          <p:nvPr/>
        </p:nvSpPr>
        <p:spPr>
          <a:xfrm>
            <a:off x="6668877" y="6451614"/>
            <a:ext cx="4917150" cy="435289"/>
          </a:xfrm>
          <a:prstGeom prst="rect">
            <a:avLst/>
          </a:prstGeom>
        </p:spPr>
        <p:txBody>
          <a:bodyPr lIns="0" tIns="0" rIns="0" bIns="0" rtlCol="0" anchor="t">
            <a:spAutoFit/>
          </a:bodyPr>
          <a:lstStyle/>
          <a:p>
            <a:pPr algn="ctr">
              <a:lnSpc>
                <a:spcPts val="3479"/>
              </a:lnSpc>
            </a:pPr>
            <a:r>
              <a:rPr lang="en-US" sz="2399" b="0" i="0" spc="50">
                <a:solidFill>
                  <a:srgbClr val="222222"/>
                </a:solidFill>
                <a:latin typeface="Josefin Sans"/>
              </a:rPr>
              <a:t>Google Dialogflow</a:t>
            </a:r>
          </a:p>
        </p:txBody>
      </p:sp>
      <p:sp>
        <p:nvSpPr>
          <p:cNvPr id="8" name="TextBox 8"/>
          <p:cNvSpPr txBox="1"/>
          <p:nvPr/>
        </p:nvSpPr>
        <p:spPr>
          <a:xfrm>
            <a:off x="12342150" y="6451614"/>
            <a:ext cx="4917150" cy="412870"/>
          </a:xfrm>
          <a:prstGeom prst="rect">
            <a:avLst/>
          </a:prstGeom>
        </p:spPr>
        <p:txBody>
          <a:bodyPr lIns="0" tIns="0" rIns="0" bIns="0" rtlCol="0" anchor="t">
            <a:spAutoFit/>
          </a:bodyPr>
          <a:lstStyle/>
          <a:p>
            <a:pPr algn="ctr">
              <a:lnSpc>
                <a:spcPts val="3479"/>
              </a:lnSpc>
            </a:pPr>
            <a:r>
              <a:rPr lang="en-US" sz="2399" spc="50" dirty="0">
                <a:solidFill>
                  <a:srgbClr val="222222"/>
                </a:solidFill>
                <a:latin typeface="Josefin Sans"/>
              </a:rPr>
              <a:t>Google Assistant </a:t>
            </a:r>
            <a:endParaRPr lang="en-US" sz="2399" b="0" i="0" spc="50" dirty="0">
              <a:solidFill>
                <a:srgbClr val="222222"/>
              </a:solidFill>
              <a:latin typeface="Josefin Sans"/>
            </a:endParaRPr>
          </a:p>
        </p:txBody>
      </p:sp>
      <p:pic>
        <p:nvPicPr>
          <p:cNvPr id="9" name="Picture 9"/>
          <p:cNvPicPr>
            <a:picLocks noChangeAspect="1"/>
          </p:cNvPicPr>
          <p:nvPr/>
        </p:nvPicPr>
        <p:blipFill>
          <a:blip r:embed="rId3"/>
          <a:srcRect/>
          <a:stretch>
            <a:fillRect/>
          </a:stretch>
        </p:blipFill>
        <p:spPr>
          <a:xfrm rot="-3911807">
            <a:off x="-730234" y="6296760"/>
            <a:ext cx="3070444" cy="5283557"/>
          </a:xfrm>
          <a:prstGeom prst="rect">
            <a:avLst/>
          </a:prstGeom>
        </p:spPr>
      </p:pic>
      <p:pic>
        <p:nvPicPr>
          <p:cNvPr id="10" name="Picture 10"/>
          <p:cNvPicPr>
            <a:picLocks noChangeAspect="1"/>
          </p:cNvPicPr>
          <p:nvPr/>
        </p:nvPicPr>
        <p:blipFill>
          <a:blip r:embed="rId4"/>
          <a:srcRect/>
          <a:stretch>
            <a:fillRect/>
          </a:stretch>
        </p:blipFill>
        <p:spPr>
          <a:xfrm rot="2989331">
            <a:off x="15724078" y="6859579"/>
            <a:ext cx="3070444" cy="5283557"/>
          </a:xfrm>
          <a:prstGeom prst="rect">
            <a:avLst/>
          </a:prstGeom>
        </p:spPr>
      </p:pic>
      <p:pic>
        <p:nvPicPr>
          <p:cNvPr id="11" name="Picture 11"/>
          <p:cNvPicPr>
            <a:picLocks noChangeAspect="1"/>
          </p:cNvPicPr>
          <p:nvPr/>
        </p:nvPicPr>
        <p:blipFill>
          <a:blip r:embed="rId5"/>
          <a:srcRect l="25283" r="23922" b="18996"/>
          <a:stretch>
            <a:fillRect/>
          </a:stretch>
        </p:blipFill>
        <p:spPr>
          <a:xfrm>
            <a:off x="2209410" y="3497135"/>
            <a:ext cx="3155090" cy="2641586"/>
          </a:xfrm>
          <a:prstGeom prst="rect">
            <a:avLst/>
          </a:prstGeom>
        </p:spPr>
      </p:pic>
      <p:pic>
        <p:nvPicPr>
          <p:cNvPr id="12" name="Picture 12"/>
          <p:cNvPicPr>
            <a:picLocks noChangeAspect="1"/>
          </p:cNvPicPr>
          <p:nvPr/>
        </p:nvPicPr>
        <p:blipFill>
          <a:blip r:embed="rId6"/>
          <a:srcRect/>
          <a:stretch>
            <a:fillRect/>
          </a:stretch>
        </p:blipFill>
        <p:spPr>
          <a:xfrm>
            <a:off x="7823207" y="3497135"/>
            <a:ext cx="2641586" cy="2641586"/>
          </a:xfrm>
          <a:prstGeom prst="rect">
            <a:avLst/>
          </a:prstGeom>
        </p:spPr>
      </p:pic>
      <p:pic>
        <p:nvPicPr>
          <p:cNvPr id="14" name="Picture 13">
            <a:extLst>
              <a:ext uri="{FF2B5EF4-FFF2-40B4-BE49-F238E27FC236}">
                <a16:creationId xmlns:a16="http://schemas.microsoft.com/office/drawing/2014/main" id="{F8E66609-D1DE-BC44-A6C8-7D0751D0BA2C}"/>
              </a:ext>
            </a:extLst>
          </p:cNvPr>
          <p:cNvPicPr>
            <a:picLocks noChangeAspect="1"/>
          </p:cNvPicPr>
          <p:nvPr/>
        </p:nvPicPr>
        <p:blipFill rotWithShape="1">
          <a:blip r:embed="rId7"/>
          <a:srcRect l="16250" r="14693" b="26508"/>
          <a:stretch/>
        </p:blipFill>
        <p:spPr>
          <a:xfrm>
            <a:off x="13444971" y="3445101"/>
            <a:ext cx="3608598" cy="29808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grpSp>
        <p:nvGrpSpPr>
          <p:cNvPr id="2" name="Group 2"/>
          <p:cNvGrpSpPr/>
          <p:nvPr/>
        </p:nvGrpSpPr>
        <p:grpSpPr>
          <a:xfrm>
            <a:off x="5204899" y="1757517"/>
            <a:ext cx="7878201" cy="1457634"/>
            <a:chOff x="0" y="0"/>
            <a:chExt cx="10504268" cy="1943511"/>
          </a:xfrm>
        </p:grpSpPr>
        <p:sp>
          <p:nvSpPr>
            <p:cNvPr id="3" name="TextBox 3"/>
            <p:cNvSpPr txBox="1"/>
            <p:nvPr/>
          </p:nvSpPr>
          <p:spPr>
            <a:xfrm>
              <a:off x="0" y="38100"/>
              <a:ext cx="10504268" cy="1024450"/>
            </a:xfrm>
            <a:prstGeom prst="rect">
              <a:avLst/>
            </a:prstGeom>
          </p:spPr>
          <p:txBody>
            <a:bodyPr lIns="0" tIns="0" rIns="0" bIns="0" rtlCol="0" anchor="t">
              <a:spAutoFit/>
            </a:bodyPr>
            <a:lstStyle/>
            <a:p>
              <a:pPr algn="ctr">
                <a:lnSpc>
                  <a:spcPts val="5853"/>
                </a:lnSpc>
              </a:pPr>
              <a:r>
                <a:rPr lang="en-US" sz="5273" b="0" i="0" spc="116">
                  <a:solidFill>
                    <a:srgbClr val="CD9191"/>
                  </a:solidFill>
                  <a:latin typeface="Sifonn"/>
                </a:rPr>
                <a:t>Our Journey</a:t>
              </a:r>
            </a:p>
          </p:txBody>
        </p:sp>
        <p:sp>
          <p:nvSpPr>
            <p:cNvPr id="4" name="TextBox 4"/>
            <p:cNvSpPr txBox="1"/>
            <p:nvPr/>
          </p:nvSpPr>
          <p:spPr>
            <a:xfrm>
              <a:off x="0" y="1298090"/>
              <a:ext cx="10504268" cy="645421"/>
            </a:xfrm>
            <a:prstGeom prst="rect">
              <a:avLst/>
            </a:prstGeom>
          </p:spPr>
          <p:txBody>
            <a:bodyPr lIns="0" tIns="0" rIns="0" bIns="0" rtlCol="0" anchor="t">
              <a:spAutoFit/>
            </a:bodyPr>
            <a:lstStyle/>
            <a:p>
              <a:pPr algn="ctr">
                <a:lnSpc>
                  <a:spcPts val="3944"/>
                </a:lnSpc>
              </a:pPr>
              <a:r>
                <a:rPr lang="en-US" sz="2988" b="1" i="0" spc="179">
                  <a:solidFill>
                    <a:srgbClr val="575757"/>
                  </a:solidFill>
                  <a:latin typeface="Josefin Sans"/>
                </a:rPr>
                <a:t>WHAT REALLY HAPPEND</a:t>
              </a:r>
            </a:p>
          </p:txBody>
        </p:sp>
      </p:grpSp>
      <p:grpSp>
        <p:nvGrpSpPr>
          <p:cNvPr id="5" name="Group 5"/>
          <p:cNvGrpSpPr/>
          <p:nvPr/>
        </p:nvGrpSpPr>
        <p:grpSpPr>
          <a:xfrm>
            <a:off x="1969806" y="5790843"/>
            <a:ext cx="3180303" cy="1869738"/>
            <a:chOff x="0" y="0"/>
            <a:chExt cx="4240404" cy="2492985"/>
          </a:xfrm>
        </p:grpSpPr>
        <p:sp>
          <p:nvSpPr>
            <p:cNvPr id="6" name="TextBox 6"/>
            <p:cNvSpPr txBox="1"/>
            <p:nvPr/>
          </p:nvSpPr>
          <p:spPr>
            <a:xfrm>
              <a:off x="0" y="-85725"/>
              <a:ext cx="4240404" cy="614768"/>
            </a:xfrm>
            <a:prstGeom prst="rect">
              <a:avLst/>
            </a:prstGeom>
          </p:spPr>
          <p:txBody>
            <a:bodyPr lIns="0" tIns="0" rIns="0" bIns="0" rtlCol="0" anchor="t">
              <a:spAutoFit/>
            </a:bodyPr>
            <a:lstStyle/>
            <a:p>
              <a:pPr algn="ctr">
                <a:lnSpc>
                  <a:spcPts val="3928"/>
                </a:lnSpc>
              </a:pPr>
              <a:r>
                <a:rPr lang="en-US" sz="2636" b="0" i="0" spc="363">
                  <a:solidFill>
                    <a:srgbClr val="575757"/>
                  </a:solidFill>
                  <a:latin typeface="Josefin Sans"/>
                </a:rPr>
                <a:t>ARRIVAL</a:t>
              </a:r>
            </a:p>
          </p:txBody>
        </p:sp>
        <p:sp>
          <p:nvSpPr>
            <p:cNvPr id="7" name="TextBox 7"/>
            <p:cNvSpPr txBox="1"/>
            <p:nvPr/>
          </p:nvSpPr>
          <p:spPr>
            <a:xfrm>
              <a:off x="0" y="781437"/>
              <a:ext cx="4240404" cy="1711548"/>
            </a:xfrm>
            <a:prstGeom prst="rect">
              <a:avLst/>
            </a:prstGeom>
          </p:spPr>
          <p:txBody>
            <a:bodyPr lIns="0" tIns="0" rIns="0" bIns="0" rtlCol="0" anchor="t">
              <a:spAutoFit/>
            </a:bodyPr>
            <a:lstStyle/>
            <a:p>
              <a:pPr algn="ctr">
                <a:lnSpc>
                  <a:spcPts val="3522"/>
                </a:lnSpc>
              </a:pPr>
              <a:r>
                <a:rPr lang="en-US" sz="2109" b="0" i="0" spc="105">
                  <a:solidFill>
                    <a:srgbClr val="777777"/>
                  </a:solidFill>
                  <a:latin typeface="Josefin Sans"/>
                </a:rPr>
                <a:t>Got to the hackathon pitched an idea and charles stepped up</a:t>
              </a:r>
            </a:p>
          </p:txBody>
        </p:sp>
      </p:grpSp>
      <p:grpSp>
        <p:nvGrpSpPr>
          <p:cNvPr id="8" name="Group 8"/>
          <p:cNvGrpSpPr/>
          <p:nvPr/>
        </p:nvGrpSpPr>
        <p:grpSpPr>
          <a:xfrm>
            <a:off x="5963697" y="5790843"/>
            <a:ext cx="3180303" cy="1869738"/>
            <a:chOff x="0" y="0"/>
            <a:chExt cx="4240404" cy="2492985"/>
          </a:xfrm>
        </p:grpSpPr>
        <p:sp>
          <p:nvSpPr>
            <p:cNvPr id="9" name="TextBox 9"/>
            <p:cNvSpPr txBox="1"/>
            <p:nvPr/>
          </p:nvSpPr>
          <p:spPr>
            <a:xfrm>
              <a:off x="0" y="-85725"/>
              <a:ext cx="4240404" cy="614768"/>
            </a:xfrm>
            <a:prstGeom prst="rect">
              <a:avLst/>
            </a:prstGeom>
          </p:spPr>
          <p:txBody>
            <a:bodyPr lIns="0" tIns="0" rIns="0" bIns="0" rtlCol="0" anchor="t">
              <a:spAutoFit/>
            </a:bodyPr>
            <a:lstStyle/>
            <a:p>
              <a:pPr algn="ctr">
                <a:lnSpc>
                  <a:spcPts val="3928"/>
                </a:lnSpc>
              </a:pPr>
              <a:r>
                <a:rPr lang="en-US" sz="2636" b="0" i="0" spc="363">
                  <a:solidFill>
                    <a:srgbClr val="575757"/>
                  </a:solidFill>
                  <a:latin typeface="Josefin Sans"/>
                </a:rPr>
                <a:t>DECISIONS</a:t>
              </a:r>
            </a:p>
          </p:txBody>
        </p:sp>
        <p:sp>
          <p:nvSpPr>
            <p:cNvPr id="10" name="TextBox 10"/>
            <p:cNvSpPr txBox="1"/>
            <p:nvPr/>
          </p:nvSpPr>
          <p:spPr>
            <a:xfrm>
              <a:off x="0" y="781437"/>
              <a:ext cx="4240404" cy="1711548"/>
            </a:xfrm>
            <a:prstGeom prst="rect">
              <a:avLst/>
            </a:prstGeom>
          </p:spPr>
          <p:txBody>
            <a:bodyPr lIns="0" tIns="0" rIns="0" bIns="0" rtlCol="0" anchor="t">
              <a:spAutoFit/>
            </a:bodyPr>
            <a:lstStyle/>
            <a:p>
              <a:pPr algn="ctr">
                <a:lnSpc>
                  <a:spcPts val="3522"/>
                </a:lnSpc>
              </a:pPr>
              <a:r>
                <a:rPr lang="en-US" sz="2109" b="0" i="0" spc="105">
                  <a:solidFill>
                    <a:srgbClr val="575757"/>
                  </a:solidFill>
                  <a:latin typeface="Josefin Sans"/>
                </a:rPr>
                <a:t>Decided on an idea (LoveJoy) and started hacking!</a:t>
              </a:r>
            </a:p>
          </p:txBody>
        </p:sp>
      </p:grpSp>
      <p:grpSp>
        <p:nvGrpSpPr>
          <p:cNvPr id="11" name="Group 11"/>
          <p:cNvGrpSpPr/>
          <p:nvPr/>
        </p:nvGrpSpPr>
        <p:grpSpPr>
          <a:xfrm>
            <a:off x="13339301" y="6025138"/>
            <a:ext cx="3180303" cy="1426079"/>
            <a:chOff x="0" y="0"/>
            <a:chExt cx="4240404" cy="1901439"/>
          </a:xfrm>
        </p:grpSpPr>
        <p:sp>
          <p:nvSpPr>
            <p:cNvPr id="12" name="TextBox 12"/>
            <p:cNvSpPr txBox="1"/>
            <p:nvPr/>
          </p:nvSpPr>
          <p:spPr>
            <a:xfrm>
              <a:off x="0" y="-85725"/>
              <a:ext cx="4240404" cy="614768"/>
            </a:xfrm>
            <a:prstGeom prst="rect">
              <a:avLst/>
            </a:prstGeom>
          </p:spPr>
          <p:txBody>
            <a:bodyPr lIns="0" tIns="0" rIns="0" bIns="0" rtlCol="0" anchor="t">
              <a:spAutoFit/>
            </a:bodyPr>
            <a:lstStyle/>
            <a:p>
              <a:pPr algn="ctr">
                <a:lnSpc>
                  <a:spcPts val="3928"/>
                </a:lnSpc>
              </a:pPr>
              <a:r>
                <a:rPr lang="en-US" sz="2636" b="0" i="0" spc="363">
                  <a:solidFill>
                    <a:srgbClr val="575757"/>
                  </a:solidFill>
                  <a:latin typeface="Josefin Sans"/>
                </a:rPr>
                <a:t>MVP</a:t>
              </a:r>
            </a:p>
          </p:txBody>
        </p:sp>
        <p:sp>
          <p:nvSpPr>
            <p:cNvPr id="13" name="TextBox 13"/>
            <p:cNvSpPr txBox="1"/>
            <p:nvPr/>
          </p:nvSpPr>
          <p:spPr>
            <a:xfrm>
              <a:off x="0" y="781437"/>
              <a:ext cx="4240404" cy="1120002"/>
            </a:xfrm>
            <a:prstGeom prst="rect">
              <a:avLst/>
            </a:prstGeom>
          </p:spPr>
          <p:txBody>
            <a:bodyPr lIns="0" tIns="0" rIns="0" bIns="0" rtlCol="0" anchor="t">
              <a:spAutoFit/>
            </a:bodyPr>
            <a:lstStyle/>
            <a:p>
              <a:pPr algn="ctr">
                <a:lnSpc>
                  <a:spcPts val="3522"/>
                </a:lnSpc>
              </a:pPr>
              <a:r>
                <a:rPr lang="en-US" sz="2109" b="0" i="0" spc="105">
                  <a:solidFill>
                    <a:srgbClr val="575757"/>
                  </a:solidFill>
                  <a:latin typeface="Josefin Sans"/>
                </a:rPr>
                <a:t>Completed the MVP and now we are here</a:t>
              </a:r>
            </a:p>
          </p:txBody>
        </p:sp>
      </p:grpSp>
      <p:sp>
        <p:nvSpPr>
          <p:cNvPr id="14" name="AutoShape 14"/>
          <p:cNvSpPr/>
          <p:nvPr/>
        </p:nvSpPr>
        <p:spPr>
          <a:xfrm>
            <a:off x="0" y="5138738"/>
            <a:ext cx="18288000" cy="86609"/>
          </a:xfrm>
          <a:prstGeom prst="rect">
            <a:avLst/>
          </a:prstGeom>
          <a:solidFill>
            <a:srgbClr val="CD9191"/>
          </a:solidFill>
        </p:spPr>
      </p:sp>
      <p:pic>
        <p:nvPicPr>
          <p:cNvPr id="15" name="Picture 15"/>
          <p:cNvPicPr>
            <a:picLocks noChangeAspect="1"/>
          </p:cNvPicPr>
          <p:nvPr/>
        </p:nvPicPr>
        <p:blipFill>
          <a:blip r:embed="rId3"/>
          <a:srcRect/>
          <a:stretch>
            <a:fillRect/>
          </a:stretch>
        </p:blipFill>
        <p:spPr>
          <a:xfrm>
            <a:off x="3263637" y="4876163"/>
            <a:ext cx="592641" cy="611759"/>
          </a:xfrm>
          <a:prstGeom prst="rect">
            <a:avLst/>
          </a:prstGeom>
        </p:spPr>
      </p:pic>
      <p:pic>
        <p:nvPicPr>
          <p:cNvPr id="16" name="Picture 16"/>
          <p:cNvPicPr>
            <a:picLocks noChangeAspect="1"/>
          </p:cNvPicPr>
          <p:nvPr/>
        </p:nvPicPr>
        <p:blipFill>
          <a:blip r:embed="rId3"/>
          <a:srcRect/>
          <a:stretch>
            <a:fillRect/>
          </a:stretch>
        </p:blipFill>
        <p:spPr>
          <a:xfrm>
            <a:off x="7257528" y="4876163"/>
            <a:ext cx="592641" cy="611759"/>
          </a:xfrm>
          <a:prstGeom prst="rect">
            <a:avLst/>
          </a:prstGeom>
        </p:spPr>
      </p:pic>
      <p:pic>
        <p:nvPicPr>
          <p:cNvPr id="17" name="Picture 17"/>
          <p:cNvPicPr>
            <a:picLocks noChangeAspect="1"/>
          </p:cNvPicPr>
          <p:nvPr/>
        </p:nvPicPr>
        <p:blipFill>
          <a:blip r:embed="rId3"/>
          <a:srcRect/>
          <a:stretch>
            <a:fillRect/>
          </a:stretch>
        </p:blipFill>
        <p:spPr>
          <a:xfrm>
            <a:off x="14633132" y="4888628"/>
            <a:ext cx="592641" cy="611759"/>
          </a:xfrm>
          <a:prstGeom prst="rect">
            <a:avLst/>
          </a:prstGeom>
        </p:spPr>
      </p:pic>
      <p:pic>
        <p:nvPicPr>
          <p:cNvPr id="18" name="Picture 18"/>
          <p:cNvPicPr>
            <a:picLocks noChangeAspect="1"/>
          </p:cNvPicPr>
          <p:nvPr/>
        </p:nvPicPr>
        <p:blipFill>
          <a:blip r:embed="rId4"/>
          <a:srcRect/>
          <a:stretch>
            <a:fillRect/>
          </a:stretch>
        </p:blipFill>
        <p:spPr>
          <a:xfrm rot="-2004314">
            <a:off x="14934242" y="-712780"/>
            <a:ext cx="3727786" cy="4940594"/>
          </a:xfrm>
          <a:prstGeom prst="rect">
            <a:avLst/>
          </a:prstGeom>
        </p:spPr>
      </p:pic>
      <p:pic>
        <p:nvPicPr>
          <p:cNvPr id="19" name="Picture 19"/>
          <p:cNvPicPr>
            <a:picLocks noChangeAspect="1"/>
          </p:cNvPicPr>
          <p:nvPr/>
        </p:nvPicPr>
        <p:blipFill>
          <a:blip r:embed="rId5"/>
          <a:srcRect/>
          <a:stretch>
            <a:fillRect/>
          </a:stretch>
        </p:blipFill>
        <p:spPr>
          <a:xfrm rot="-2004314">
            <a:off x="-1070749" y="6788003"/>
            <a:ext cx="3727786" cy="4940594"/>
          </a:xfrm>
          <a:prstGeom prst="rect">
            <a:avLst/>
          </a:prstGeom>
        </p:spPr>
      </p:pic>
      <p:pic>
        <p:nvPicPr>
          <p:cNvPr id="20" name="Picture 20"/>
          <p:cNvPicPr>
            <a:picLocks noChangeAspect="1"/>
          </p:cNvPicPr>
          <p:nvPr/>
        </p:nvPicPr>
        <p:blipFill>
          <a:blip r:embed="rId6"/>
          <a:srcRect/>
          <a:stretch>
            <a:fillRect/>
          </a:stretch>
        </p:blipFill>
        <p:spPr>
          <a:xfrm rot="-2700000">
            <a:off x="16024491" y="-3143109"/>
            <a:ext cx="5903318" cy="7666646"/>
          </a:xfrm>
          <a:prstGeom prst="rect">
            <a:avLst/>
          </a:prstGeom>
        </p:spPr>
      </p:pic>
      <p:pic>
        <p:nvPicPr>
          <p:cNvPr id="21" name="Picture 21"/>
          <p:cNvPicPr>
            <a:picLocks noChangeAspect="1"/>
          </p:cNvPicPr>
          <p:nvPr/>
        </p:nvPicPr>
        <p:blipFill>
          <a:blip r:embed="rId7"/>
          <a:srcRect/>
          <a:stretch>
            <a:fillRect/>
          </a:stretch>
        </p:blipFill>
        <p:spPr>
          <a:xfrm>
            <a:off x="-616310" y="7562413"/>
            <a:ext cx="3290020" cy="3391774"/>
          </a:xfrm>
          <a:prstGeom prst="rect">
            <a:avLst/>
          </a:prstGeom>
        </p:spPr>
      </p:pic>
      <p:pic>
        <p:nvPicPr>
          <p:cNvPr id="22" name="Picture 22"/>
          <p:cNvPicPr>
            <a:picLocks noChangeAspect="1"/>
          </p:cNvPicPr>
          <p:nvPr/>
        </p:nvPicPr>
        <p:blipFill>
          <a:blip r:embed="rId3"/>
          <a:srcRect/>
          <a:stretch>
            <a:fillRect/>
          </a:stretch>
        </p:blipFill>
        <p:spPr>
          <a:xfrm>
            <a:off x="10900501" y="4876163"/>
            <a:ext cx="592641" cy="611759"/>
          </a:xfrm>
          <a:prstGeom prst="rect">
            <a:avLst/>
          </a:prstGeom>
        </p:spPr>
      </p:pic>
      <p:grpSp>
        <p:nvGrpSpPr>
          <p:cNvPr id="23" name="Group 23"/>
          <p:cNvGrpSpPr/>
          <p:nvPr/>
        </p:nvGrpSpPr>
        <p:grpSpPr>
          <a:xfrm>
            <a:off x="9606670" y="6012672"/>
            <a:ext cx="3180303" cy="982419"/>
            <a:chOff x="0" y="0"/>
            <a:chExt cx="4240404" cy="1309893"/>
          </a:xfrm>
        </p:grpSpPr>
        <p:sp>
          <p:nvSpPr>
            <p:cNvPr id="24" name="TextBox 24"/>
            <p:cNvSpPr txBox="1"/>
            <p:nvPr/>
          </p:nvSpPr>
          <p:spPr>
            <a:xfrm>
              <a:off x="0" y="-85725"/>
              <a:ext cx="4240404" cy="614768"/>
            </a:xfrm>
            <a:prstGeom prst="rect">
              <a:avLst/>
            </a:prstGeom>
          </p:spPr>
          <p:txBody>
            <a:bodyPr lIns="0" tIns="0" rIns="0" bIns="0" rtlCol="0" anchor="t">
              <a:spAutoFit/>
            </a:bodyPr>
            <a:lstStyle/>
            <a:p>
              <a:pPr algn="ctr">
                <a:lnSpc>
                  <a:spcPts val="3928"/>
                </a:lnSpc>
              </a:pPr>
              <a:r>
                <a:rPr lang="en-US" sz="2636" b="0" i="0" spc="363">
                  <a:solidFill>
                    <a:srgbClr val="575757"/>
                  </a:solidFill>
                  <a:latin typeface="Josefin Sans"/>
                </a:rPr>
                <a:t>SLEEP!</a:t>
              </a:r>
            </a:p>
          </p:txBody>
        </p:sp>
        <p:sp>
          <p:nvSpPr>
            <p:cNvPr id="25" name="TextBox 25"/>
            <p:cNvSpPr txBox="1"/>
            <p:nvPr/>
          </p:nvSpPr>
          <p:spPr>
            <a:xfrm>
              <a:off x="0" y="781437"/>
              <a:ext cx="4240404" cy="528456"/>
            </a:xfrm>
            <a:prstGeom prst="rect">
              <a:avLst/>
            </a:prstGeom>
          </p:spPr>
          <p:txBody>
            <a:bodyPr lIns="0" tIns="0" rIns="0" bIns="0" rtlCol="0" anchor="t">
              <a:spAutoFit/>
            </a:bodyPr>
            <a:lstStyle/>
            <a:p>
              <a:pPr algn="ctr">
                <a:lnSpc>
                  <a:spcPts val="3522"/>
                </a:lnSpc>
              </a:pPr>
              <a:r>
                <a:rPr lang="en-US" sz="2109" b="0" i="0" spc="105">
                  <a:solidFill>
                    <a:srgbClr val="575757"/>
                  </a:solidFill>
                  <a:latin typeface="Josefin Sans"/>
                </a:rPr>
                <a:t>Went and napped</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D919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622794">
            <a:off x="-3512221" y="-4057970"/>
            <a:ext cx="12882481" cy="21108119"/>
          </a:xfrm>
          <a:prstGeom prst="rect">
            <a:avLst/>
          </a:prstGeom>
        </p:spPr>
      </p:pic>
      <p:pic>
        <p:nvPicPr>
          <p:cNvPr id="3" name="Picture 3"/>
          <p:cNvPicPr>
            <a:picLocks noChangeAspect="1"/>
          </p:cNvPicPr>
          <p:nvPr/>
        </p:nvPicPr>
        <p:blipFill>
          <a:blip r:embed="rId4"/>
          <a:srcRect/>
          <a:stretch>
            <a:fillRect/>
          </a:stretch>
        </p:blipFill>
        <p:spPr>
          <a:xfrm rot="-6144868">
            <a:off x="-3170292" y="7085318"/>
            <a:ext cx="6171218" cy="6403365"/>
          </a:xfrm>
          <a:prstGeom prst="rect">
            <a:avLst/>
          </a:prstGeom>
        </p:spPr>
      </p:pic>
      <p:pic>
        <p:nvPicPr>
          <p:cNvPr id="4" name="Picture 4"/>
          <p:cNvPicPr>
            <a:picLocks noChangeAspect="1"/>
          </p:cNvPicPr>
          <p:nvPr/>
        </p:nvPicPr>
        <p:blipFill>
          <a:blip r:embed="rId4"/>
          <a:srcRect/>
          <a:stretch>
            <a:fillRect/>
          </a:stretch>
        </p:blipFill>
        <p:spPr>
          <a:xfrm rot="-4280688">
            <a:off x="15469581" y="-2924441"/>
            <a:ext cx="5636837" cy="5848881"/>
          </a:xfrm>
          <a:prstGeom prst="rect">
            <a:avLst/>
          </a:prstGeom>
        </p:spPr>
      </p:pic>
      <p:sp>
        <p:nvSpPr>
          <p:cNvPr id="5" name="TextBox 5"/>
          <p:cNvSpPr txBox="1"/>
          <p:nvPr/>
        </p:nvSpPr>
        <p:spPr>
          <a:xfrm>
            <a:off x="1758005" y="4727959"/>
            <a:ext cx="5353576" cy="1661795"/>
          </a:xfrm>
          <a:prstGeom prst="rect">
            <a:avLst/>
          </a:prstGeom>
        </p:spPr>
        <p:txBody>
          <a:bodyPr lIns="0" tIns="0" rIns="0" bIns="0" rtlCol="0" anchor="t">
            <a:spAutoFit/>
          </a:bodyPr>
          <a:lstStyle/>
          <a:p>
            <a:pPr algn="ctr">
              <a:lnSpc>
                <a:spcPts val="4480"/>
              </a:lnSpc>
              <a:spcBef>
                <a:spcPct val="0"/>
              </a:spcBef>
            </a:pPr>
            <a:r>
              <a:rPr lang="en-US" sz="3200">
                <a:solidFill>
                  <a:srgbClr val="F4F2F0"/>
                </a:solidFill>
                <a:latin typeface="Josefin Sans"/>
              </a:rPr>
              <a:t>It is estimated that 1 in 6 people in the past week experienced a common mental health problem</a:t>
            </a:r>
          </a:p>
        </p:txBody>
      </p:sp>
      <p:sp>
        <p:nvSpPr>
          <p:cNvPr id="6" name="TextBox 6"/>
          <p:cNvSpPr txBox="1"/>
          <p:nvPr/>
        </p:nvSpPr>
        <p:spPr>
          <a:xfrm>
            <a:off x="11480678" y="4727959"/>
            <a:ext cx="5353576" cy="1099820"/>
          </a:xfrm>
          <a:prstGeom prst="rect">
            <a:avLst/>
          </a:prstGeom>
        </p:spPr>
        <p:txBody>
          <a:bodyPr lIns="0" tIns="0" rIns="0" bIns="0" rtlCol="0" anchor="t">
            <a:spAutoFit/>
          </a:bodyPr>
          <a:lstStyle/>
          <a:p>
            <a:pPr algn="ctr">
              <a:lnSpc>
                <a:spcPts val="4480"/>
              </a:lnSpc>
              <a:spcBef>
                <a:spcPct val="0"/>
              </a:spcBef>
            </a:pPr>
            <a:r>
              <a:rPr lang="en-US" sz="3200">
                <a:solidFill>
                  <a:srgbClr val="F4F2F0"/>
                </a:solidFill>
                <a:latin typeface="Josefin Sans"/>
              </a:rPr>
              <a:t>13% global population with disorder (2017) = 970 million</a:t>
            </a:r>
          </a:p>
        </p:txBody>
      </p:sp>
      <p:sp>
        <p:nvSpPr>
          <p:cNvPr id="7" name="TextBox 7"/>
          <p:cNvSpPr txBox="1"/>
          <p:nvPr/>
        </p:nvSpPr>
        <p:spPr>
          <a:xfrm>
            <a:off x="3705488" y="9881235"/>
            <a:ext cx="6426994"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Trocchi"/>
              </a:rPr>
              <a:t>https://ourworldindata.org/mental-health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20393"/>
            <a:ext cx="13347169" cy="3596214"/>
            <a:chOff x="0" y="0"/>
            <a:chExt cx="17796225" cy="4794952"/>
          </a:xfrm>
        </p:grpSpPr>
        <p:sp>
          <p:nvSpPr>
            <p:cNvPr id="3" name="TextBox 3"/>
            <p:cNvSpPr txBox="1"/>
            <p:nvPr/>
          </p:nvSpPr>
          <p:spPr>
            <a:xfrm>
              <a:off x="0" y="0"/>
              <a:ext cx="17796225" cy="693395"/>
            </a:xfrm>
            <a:prstGeom prst="rect">
              <a:avLst/>
            </a:prstGeom>
          </p:spPr>
          <p:txBody>
            <a:bodyPr lIns="0" tIns="0" rIns="0" bIns="0" rtlCol="0" anchor="t">
              <a:spAutoFit/>
            </a:bodyPr>
            <a:lstStyle/>
            <a:p>
              <a:pPr>
                <a:lnSpc>
                  <a:spcPts val="4065"/>
                </a:lnSpc>
              </a:pPr>
              <a:r>
                <a:rPr lang="en-US" sz="3474" b="1" i="0" spc="350">
                  <a:solidFill>
                    <a:srgbClr val="575757"/>
                  </a:solidFill>
                  <a:latin typeface="Josefin Sans"/>
                </a:rPr>
                <a:t>OCA</a:t>
              </a:r>
            </a:p>
          </p:txBody>
        </p:sp>
        <p:sp>
          <p:nvSpPr>
            <p:cNvPr id="4" name="TextBox 4"/>
            <p:cNvSpPr txBox="1"/>
            <p:nvPr/>
          </p:nvSpPr>
          <p:spPr>
            <a:xfrm>
              <a:off x="0" y="1455991"/>
              <a:ext cx="17796225" cy="1949252"/>
            </a:xfrm>
            <a:prstGeom prst="rect">
              <a:avLst/>
            </a:prstGeom>
          </p:spPr>
          <p:txBody>
            <a:bodyPr lIns="0" tIns="0" rIns="0" bIns="0" rtlCol="0" anchor="t">
              <a:spAutoFit/>
            </a:bodyPr>
            <a:lstStyle/>
            <a:p>
              <a:pPr>
                <a:lnSpc>
                  <a:spcPts val="11406"/>
                </a:lnSpc>
              </a:pPr>
              <a:r>
                <a:rPr lang="en-US" sz="11639" b="0" i="0" spc="139" dirty="0">
                  <a:solidFill>
                    <a:srgbClr val="CD9191"/>
                  </a:solidFill>
                  <a:latin typeface="Sifonn"/>
                </a:rPr>
                <a:t>Thank you</a:t>
              </a:r>
            </a:p>
          </p:txBody>
        </p:sp>
        <p:sp>
          <p:nvSpPr>
            <p:cNvPr id="5" name="TextBox 5"/>
            <p:cNvSpPr txBox="1"/>
            <p:nvPr/>
          </p:nvSpPr>
          <p:spPr>
            <a:xfrm>
              <a:off x="0" y="4057615"/>
              <a:ext cx="17796225" cy="737337"/>
            </a:xfrm>
            <a:prstGeom prst="rect">
              <a:avLst/>
            </a:prstGeom>
          </p:spPr>
          <p:txBody>
            <a:bodyPr lIns="0" tIns="0" rIns="0" bIns="0" rtlCol="0" anchor="t">
              <a:spAutoFit/>
            </a:bodyPr>
            <a:lstStyle/>
            <a:p>
              <a:pPr>
                <a:lnSpc>
                  <a:spcPts val="4445"/>
                </a:lnSpc>
              </a:pPr>
              <a:r>
                <a:rPr lang="en-US" sz="3473" b="0" i="0" spc="152" dirty="0">
                  <a:solidFill>
                    <a:srgbClr val="575757"/>
                  </a:solidFill>
                  <a:latin typeface="Josefin Sans"/>
                </a:rPr>
                <a:t>Love joy, your company in the clouds</a:t>
              </a:r>
            </a:p>
          </p:txBody>
        </p:sp>
      </p:grpSp>
      <p:pic>
        <p:nvPicPr>
          <p:cNvPr id="6" name="Picture 6"/>
          <p:cNvPicPr>
            <a:picLocks noChangeAspect="1"/>
          </p:cNvPicPr>
          <p:nvPr/>
        </p:nvPicPr>
        <p:blipFill>
          <a:blip r:embed="rId3"/>
          <a:srcRect/>
          <a:stretch>
            <a:fillRect/>
          </a:stretch>
        </p:blipFill>
        <p:spPr>
          <a:xfrm rot="-545029">
            <a:off x="15618937" y="-1041668"/>
            <a:ext cx="7327338" cy="7602974"/>
          </a:xfrm>
          <a:prstGeom prst="rect">
            <a:avLst/>
          </a:prstGeom>
        </p:spPr>
      </p:pic>
      <p:pic>
        <p:nvPicPr>
          <p:cNvPr id="7" name="Picture 7"/>
          <p:cNvPicPr>
            <a:picLocks noChangeAspect="1"/>
          </p:cNvPicPr>
          <p:nvPr/>
        </p:nvPicPr>
        <p:blipFill>
          <a:blip r:embed="rId4"/>
          <a:srcRect/>
          <a:stretch>
            <a:fillRect/>
          </a:stretch>
        </p:blipFill>
        <p:spPr>
          <a:xfrm rot="4463148">
            <a:off x="-2984877" y="-3334415"/>
            <a:ext cx="5031778" cy="6668829"/>
          </a:xfrm>
          <a:prstGeom prst="rect">
            <a:avLst/>
          </a:prstGeom>
        </p:spPr>
      </p:pic>
      <p:pic>
        <p:nvPicPr>
          <p:cNvPr id="8" name="Picture 8"/>
          <p:cNvPicPr>
            <a:picLocks noChangeAspect="1"/>
          </p:cNvPicPr>
          <p:nvPr/>
        </p:nvPicPr>
        <p:blipFill>
          <a:blip r:embed="rId5"/>
          <a:srcRect/>
          <a:stretch>
            <a:fillRect/>
          </a:stretch>
        </p:blipFill>
        <p:spPr>
          <a:xfrm rot="2312085">
            <a:off x="13337322" y="5799337"/>
            <a:ext cx="5283561" cy="9091841"/>
          </a:xfrm>
          <a:prstGeom prst="rect">
            <a:avLst/>
          </a:prstGeom>
        </p:spPr>
      </p:pic>
      <p:pic>
        <p:nvPicPr>
          <p:cNvPr id="9" name="Picture 9"/>
          <p:cNvPicPr>
            <a:picLocks noChangeAspect="1"/>
          </p:cNvPicPr>
          <p:nvPr/>
        </p:nvPicPr>
        <p:blipFill>
          <a:blip r:embed="rId6"/>
          <a:srcRect/>
          <a:stretch>
            <a:fillRect/>
          </a:stretch>
        </p:blipFill>
        <p:spPr>
          <a:xfrm rot="2253950">
            <a:off x="13929622" y="-1761721"/>
            <a:ext cx="2270175" cy="3719712"/>
          </a:xfrm>
          <a:prstGeom prst="rect">
            <a:avLst/>
          </a:prstGeom>
        </p:spPr>
      </p:pic>
      <p:pic>
        <p:nvPicPr>
          <p:cNvPr id="10" name="Picture 10"/>
          <p:cNvPicPr>
            <a:picLocks noChangeAspect="1"/>
          </p:cNvPicPr>
          <p:nvPr/>
        </p:nvPicPr>
        <p:blipFill>
          <a:blip r:embed="rId7"/>
          <a:srcRect/>
          <a:stretch>
            <a:fillRect/>
          </a:stretch>
        </p:blipFill>
        <p:spPr>
          <a:xfrm>
            <a:off x="15674302" y="98136"/>
            <a:ext cx="8721341" cy="11326417"/>
          </a:xfrm>
          <a:prstGeom prst="rect">
            <a:avLst/>
          </a:prstGeom>
        </p:spPr>
      </p:pic>
    </p:spTree>
    <p:extLst>
      <p:ext uri="{BB962C8B-B14F-4D97-AF65-F5344CB8AC3E}">
        <p14:creationId xmlns:p14="http://schemas.microsoft.com/office/powerpoint/2010/main" val="2165808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494</Words>
  <Application>Microsoft Macintosh PowerPoint</Application>
  <PresentationFormat>Custom</PresentationFormat>
  <Paragraphs>80</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Trocchi</vt:lpstr>
      <vt:lpstr>Arial</vt:lpstr>
      <vt:lpstr>Sifonn</vt:lpstr>
      <vt:lpstr>Josefin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Healthcare Medical Presentation</dc:title>
  <cp:lastModifiedBy>Charles Joshua</cp:lastModifiedBy>
  <cp:revision>11</cp:revision>
  <dcterms:created xsi:type="dcterms:W3CDTF">2006-08-16T00:00:00Z</dcterms:created>
  <dcterms:modified xsi:type="dcterms:W3CDTF">2019-09-28T14:58:27Z</dcterms:modified>
  <dc:identifier>DADmuNOTKow</dc:identifier>
</cp:coreProperties>
</file>